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>
  <p:sldMasterIdLst>
    <p:sldMasterId id="2147483663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9" r:id="rId3"/>
    <p:sldId id="270" r:id="rId4"/>
    <p:sldId id="271" r:id="rId5"/>
    <p:sldId id="272" r:id="rId6"/>
    <p:sldId id="273" r:id="rId7"/>
    <p:sldId id="275" r:id="rId8"/>
    <p:sldId id="274" r:id="rId9"/>
  </p:sldIdLst>
  <p:sldSz cx="9906000" cy="6858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8">
          <p15:clr>
            <a:srgbClr val="A4A3A4"/>
          </p15:clr>
        </p15:guide>
        <p15:guide id="2" orient="horz" pos="345">
          <p15:clr>
            <a:srgbClr val="A4A3A4"/>
          </p15:clr>
        </p15:guide>
        <p15:guide id="3" orient="horz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2341">
          <p15:clr>
            <a:srgbClr val="A4A3A4"/>
          </p15:clr>
        </p15:guide>
        <p15:guide id="6" orient="horz" pos="3612">
          <p15:clr>
            <a:srgbClr val="A4A3A4"/>
          </p15:clr>
        </p15:guide>
        <p15:guide id="7" orient="horz" pos="4155">
          <p15:clr>
            <a:srgbClr val="A4A3A4"/>
          </p15:clr>
        </p15:guide>
        <p15:guide id="8" orient="horz" pos="4064">
          <p15:clr>
            <a:srgbClr val="A4A3A4"/>
          </p15:clr>
        </p15:guide>
        <p15:guide id="9" orient="horz" pos="1070">
          <p15:clr>
            <a:srgbClr val="A4A3A4"/>
          </p15:clr>
        </p15:guide>
        <p15:guide id="10" orient="horz" pos="1842">
          <p15:clr>
            <a:srgbClr val="A4A3A4"/>
          </p15:clr>
        </p15:guide>
        <p15:guide id="11" orient="horz" pos="2658">
          <p15:clr>
            <a:srgbClr val="A4A3A4"/>
          </p15:clr>
        </p15:guide>
        <p15:guide id="12" orient="horz" pos="2614">
          <p15:clr>
            <a:srgbClr val="A4A3A4"/>
          </p15:clr>
        </p15:guide>
        <p15:guide id="13" pos="5758">
          <p15:clr>
            <a:srgbClr val="A4A3A4"/>
          </p15:clr>
        </p15:guide>
        <p15:guide id="14" pos="5534">
          <p15:clr>
            <a:srgbClr val="A4A3A4"/>
          </p15:clr>
        </p15:guide>
        <p15:guide id="15" pos="225">
          <p15:clr>
            <a:srgbClr val="A4A3A4"/>
          </p15:clr>
        </p15:guide>
        <p15:guide id="16" pos="5396">
          <p15:clr>
            <a:srgbClr val="A4A3A4"/>
          </p15:clr>
        </p15:guide>
        <p15:guide id="17" pos="362">
          <p15:clr>
            <a:srgbClr val="A4A3A4"/>
          </p15:clr>
        </p15:guide>
        <p15:guide id="18" pos="2880">
          <p15:clr>
            <a:srgbClr val="A4A3A4"/>
          </p15:clr>
        </p15:guide>
        <p15:guide id="19" pos="170">
          <p15:clr>
            <a:srgbClr val="A4A3A4"/>
          </p15:clr>
        </p15:guide>
        <p15:guide id="20" pos="6069">
          <p15:clr>
            <a:srgbClr val="A4A3A4"/>
          </p15:clr>
        </p15:guide>
        <p15:guide id="21" pos="3119">
          <p15:clr>
            <a:srgbClr val="A4A3A4"/>
          </p15:clr>
        </p15:guide>
        <p15:guide id="22" pos="5576">
          <p15:clr>
            <a:srgbClr val="A4A3A4"/>
          </p15:clr>
        </p15:guide>
        <p15:guide id="23" pos="1007">
          <p15:clr>
            <a:srgbClr val="A4A3A4"/>
          </p15:clr>
        </p15:guide>
        <p15:guide id="24" pos="62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  <p15:guide id="3" orient="horz" pos="3106">
          <p15:clr>
            <a:srgbClr val="A4A3A4"/>
          </p15:clr>
        </p15:guide>
        <p15:guide id="4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TxStyle/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TxStyle/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6" autoAdjust="0"/>
    <p:restoredTop sz="97149" autoAdjust="0"/>
  </p:normalViewPr>
  <p:slideViewPr>
    <p:cSldViewPr>
      <p:cViewPr varScale="1">
        <p:scale>
          <a:sx n="72" d="100"/>
          <a:sy n="72" d="100"/>
        </p:scale>
        <p:origin x="1548" y="66"/>
      </p:cViewPr>
      <p:guideLst>
        <p:guide orient="horz" pos="1138"/>
        <p:guide orient="horz" pos="345"/>
        <p:guide orient="horz"/>
        <p:guide orient="horz" pos="3974"/>
        <p:guide orient="horz" pos="2341"/>
        <p:guide orient="horz" pos="3612"/>
        <p:guide orient="horz" pos="4155"/>
        <p:guide orient="horz" pos="4064"/>
        <p:guide orient="horz" pos="1070"/>
        <p:guide orient="horz" pos="1842"/>
        <p:guide orient="horz" pos="2658"/>
        <p:guide orient="horz" pos="2614"/>
        <p:guide pos="5758"/>
        <p:guide pos="5534"/>
        <p:guide pos="225"/>
        <p:guide pos="5396"/>
        <p:guide pos="362"/>
        <p:guide pos="2880"/>
        <p:guide pos="170"/>
        <p:guide pos="6069"/>
        <p:guide pos="3119"/>
        <p:guide pos="5576"/>
        <p:guide pos="1007"/>
        <p:guide pos="62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96"/>
    </p:cViewPr>
  </p:sorterViewPr>
  <p:notesViewPr>
    <p:cSldViewPr showGuides="1">
      <p:cViewPr varScale="1">
        <p:scale>
          <a:sx n="82" d="100"/>
          <a:sy n="82" d="100"/>
        </p:scale>
        <p:origin x="-3966" y="-96"/>
      </p:cViewPr>
      <p:guideLst>
        <p:guide orient="horz" pos="3130"/>
        <p:guide pos="2143"/>
        <p:guide orient="horz" pos="3106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8831" cy="493315"/>
          </a:xfrm>
          <a:prstGeom prst="rect">
            <a:avLst/>
          </a:prstGeom>
        </p:spPr>
        <p:txBody>
          <a:bodyPr vert="horz" lIns="90745" tIns="45373" rIns="90745" bIns="45373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15378" y="0"/>
            <a:ext cx="2918831" cy="493315"/>
          </a:xfrm>
          <a:prstGeom prst="rect">
            <a:avLst/>
          </a:prstGeom>
        </p:spPr>
        <p:txBody>
          <a:bodyPr vert="horz" lIns="90745" tIns="45373" rIns="90745" bIns="45373"/>
          <a:lstStyle>
            <a:lvl1pPr algn="r">
              <a:defRPr sz="1200"/>
            </a:lvl1pPr>
          </a:lstStyle>
          <a:p>
            <a:pPr lvl="0">
              <a:defRPr/>
            </a:pPr>
            <a:fld id="{207F23D9-DF40-4811-9C78-A2E2A32398DD}" type="datetime1">
              <a:rPr lang="ko-KR" altLang="en-US"/>
              <a:pPr lvl="0">
                <a:defRPr/>
              </a:pPr>
              <a:t>2024-01-26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3" y="9371285"/>
            <a:ext cx="2918831" cy="493315"/>
          </a:xfrm>
          <a:prstGeom prst="rect">
            <a:avLst/>
          </a:prstGeom>
        </p:spPr>
        <p:txBody>
          <a:bodyPr vert="horz" lIns="90745" tIns="45373" rIns="90745" bIns="45373" anchor="b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15378" y="9371285"/>
            <a:ext cx="2918831" cy="493315"/>
          </a:xfrm>
          <a:prstGeom prst="rect">
            <a:avLst/>
          </a:prstGeom>
        </p:spPr>
        <p:txBody>
          <a:bodyPr vert="horz" lIns="90745" tIns="45373" rIns="90745" bIns="45373" anchor="b"/>
          <a:lstStyle>
            <a:lvl1pPr algn="r">
              <a:defRPr sz="1200"/>
            </a:lvl1pPr>
          </a:lstStyle>
          <a:p>
            <a:pPr lvl="0">
              <a:defRPr/>
            </a:pPr>
            <a:fld id="{4DD6E7B0-61C4-474B-96F1-99E4547EAD79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8831" cy="493315"/>
          </a:xfrm>
          <a:prstGeom prst="rect">
            <a:avLst/>
          </a:prstGeom>
        </p:spPr>
        <p:txBody>
          <a:bodyPr vert="horz" lIns="90745" tIns="45373" rIns="90745" bIns="45373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5378" y="0"/>
            <a:ext cx="2918831" cy="493315"/>
          </a:xfrm>
          <a:prstGeom prst="rect">
            <a:avLst/>
          </a:prstGeom>
        </p:spPr>
        <p:txBody>
          <a:bodyPr vert="horz" lIns="90745" tIns="45373" rIns="90745" bIns="45373"/>
          <a:lstStyle>
            <a:lvl1pPr algn="r">
              <a:defRPr sz="1200"/>
            </a:lvl1pPr>
          </a:lstStyle>
          <a:p>
            <a:pPr lvl="0">
              <a:defRPr/>
            </a:pPr>
            <a:fld id="{F3AF6795-A612-454E-AF7A-9192B1BEBB13}" type="datetime1">
              <a:rPr lang="ko-KR" altLang="en-US"/>
              <a:pPr lvl="0">
                <a:defRPr/>
              </a:pPr>
              <a:t>2024-01-26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695325" y="741363"/>
            <a:ext cx="5345113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5" tIns="45373" rIns="90745" bIns="45373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577" y="4686503"/>
            <a:ext cx="5388610" cy="4439840"/>
          </a:xfrm>
          <a:prstGeom prst="rect">
            <a:avLst/>
          </a:prstGeom>
        </p:spPr>
        <p:txBody>
          <a:bodyPr vert="horz" lIns="90745" tIns="45373" rIns="90745" bIns="45373">
            <a:normAutofit/>
          </a:bodyPr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3" y="9371285"/>
            <a:ext cx="2918831" cy="493315"/>
          </a:xfrm>
          <a:prstGeom prst="rect">
            <a:avLst/>
          </a:prstGeom>
        </p:spPr>
        <p:txBody>
          <a:bodyPr vert="horz" lIns="90745" tIns="45373" rIns="90745" bIns="45373" anchor="b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5378" y="9371285"/>
            <a:ext cx="2918831" cy="493315"/>
          </a:xfrm>
          <a:prstGeom prst="rect">
            <a:avLst/>
          </a:prstGeom>
        </p:spPr>
        <p:txBody>
          <a:bodyPr vert="horz" lIns="90745" tIns="45373" rIns="90745" bIns="45373" anchor="b"/>
          <a:lstStyle>
            <a:lvl1pPr algn="r">
              <a:defRPr sz="1200"/>
            </a:lvl1pPr>
          </a:lstStyle>
          <a:p>
            <a:pPr lvl="0">
              <a:defRPr/>
            </a:pPr>
            <a:fld id="{A0A51D67-0C14-4576-BCC5-A508196B7BB5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A0A51D67-0C14-4576-BCC5-A508196B7BB5}" type="slidenum">
              <a:rPr lang="en-US" altLang="en-US"/>
              <a:pPr lvl="0">
                <a:defRPr/>
              </a:pPr>
              <a:t>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5259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2</a:t>
            </a:fld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9109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3</a:t>
            </a:fld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5259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4</a:t>
            </a:fld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52592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5</a:t>
            </a:fld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5259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4666762" y="6601173"/>
            <a:ext cx="57247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DBA1376A-1BCE-4C3B-85BD-05D751D6B156}" type="slidenum">
              <a:rPr lang="en-US" altLang="ko-KR" sz="700" b="1" spc="-30" smtClean="0">
                <a:solidFill>
                  <a:srgbClr val="80808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pPr algn="ctr"/>
              <a:t>‹#›</a:t>
            </a:fld>
            <a:r>
              <a:rPr lang="en-US" altLang="ko-KR" sz="700" b="1" spc="-30" dirty="0">
                <a:solidFill>
                  <a:srgbClr val="808080"/>
                </a:solidFill>
                <a:latin typeface="나눔고딕" pitchFamily="50" charset="-127"/>
                <a:ea typeface="나눔고딕" pitchFamily="50" charset="-127"/>
              </a:rPr>
              <a:t> </a:t>
            </a:r>
          </a:p>
        </p:txBody>
      </p:sp>
      <p:pic>
        <p:nvPicPr>
          <p:cNvPr id="18" name="그림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9527" y="6564836"/>
            <a:ext cx="1104747" cy="224350"/>
          </a:xfrm>
          <a:prstGeom prst="rect">
            <a:avLst/>
          </a:prstGeom>
        </p:spPr>
      </p:pic>
      <p:pic>
        <p:nvPicPr>
          <p:cNvPr id="19" name="그림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81" y="6559289"/>
            <a:ext cx="1008111" cy="2838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137828"/>
            <a:ext cx="121615" cy="51247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204359" y="137828"/>
            <a:ext cx="356153" cy="51247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000" b="1" dirty="0"/>
          </a:p>
        </p:txBody>
      </p:sp>
      <p:cxnSp>
        <p:nvCxnSpPr>
          <p:cNvPr id="4" name="직선 연결선 3"/>
          <p:cNvCxnSpPr/>
          <p:nvPr/>
        </p:nvCxnSpPr>
        <p:spPr>
          <a:xfrm>
            <a:off x="484616" y="626400"/>
            <a:ext cx="7276696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/>
          <p:cNvCxnSpPr/>
          <p:nvPr/>
        </p:nvCxnSpPr>
        <p:spPr>
          <a:xfrm>
            <a:off x="6825208" y="626400"/>
            <a:ext cx="3080792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666762" y="6601173"/>
            <a:ext cx="57247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DBA1376A-1BCE-4C3B-85BD-05D751D6B156}" type="slidenum">
              <a:rPr lang="en-US" altLang="ko-KR" sz="700" b="1" spc="-30" smtClean="0">
                <a:solidFill>
                  <a:srgbClr val="80808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pPr algn="ctr"/>
              <a:t>‹#›</a:t>
            </a:fld>
            <a:r>
              <a:rPr lang="en-US" altLang="ko-KR" sz="700" b="1" spc="-30" dirty="0">
                <a:solidFill>
                  <a:srgbClr val="808080"/>
                </a:solidFill>
                <a:latin typeface="나눔고딕" pitchFamily="50" charset="-127"/>
                <a:ea typeface="나눔고딕" pitchFamily="50" charset="-127"/>
              </a:rPr>
              <a:t> 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9527" y="6564836"/>
            <a:ext cx="1104747" cy="22435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81" y="6559289"/>
            <a:ext cx="1008111" cy="2838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582114" y="1700808"/>
            <a:ext cx="8475342" cy="212365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algn="ctr">
              <a:defRPr/>
            </a:pPr>
            <a:r>
              <a:rPr lang="ko-KR" altLang="en-US" sz="6600" b="1" cap="all" dirty="0">
                <a:ln w="0"/>
                <a:solidFill>
                  <a:srgbClr val="0083CB"/>
                </a:solidFill>
                <a:effectLst>
                  <a:reflection blurRad="12700" stA="50000" endPos="50000" dist="5000" dir="5400000" sy="-100000" rotWithShape="0"/>
                </a:effectLst>
                <a:latin typeface="한컴 고딕" pitchFamily="2" charset="-127"/>
                <a:ea typeface="한컴 고딕" pitchFamily="2" charset="-127"/>
              </a:rPr>
              <a:t>청년일자리도약장려금 홈페이지</a:t>
            </a:r>
            <a:endParaRPr lang="en-US" altLang="ko-KR" sz="6600" b="1" cap="all" dirty="0">
              <a:ln w="0"/>
              <a:solidFill>
                <a:srgbClr val="0083CB"/>
              </a:solidFill>
              <a:effectLst>
                <a:reflection blurRad="12700" stA="50000" endPos="50000" dist="5000" dir="5400000" sy="-100000" rotWithShape="0"/>
              </a:effectLst>
              <a:latin typeface="한컴 고딕" pitchFamily="2" charset="-127"/>
              <a:ea typeface="한컴 고딕" pitchFamily="2" charset="-127"/>
            </a:endParaRP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582" y="4993352"/>
            <a:ext cx="1926835" cy="7399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32920" y="4181018"/>
            <a:ext cx="126014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latin typeface="한컴 고딕" pitchFamily="2" charset="-127"/>
                <a:ea typeface="한컴 고딕" pitchFamily="2" charset="-127"/>
              </a:rPr>
              <a:t>2024.01</a:t>
            </a:r>
            <a:endParaRPr lang="ko-KR" altLang="en-US" sz="2000" b="1" dirty="0">
              <a:latin typeface="한컴 고딕" pitchFamily="2" charset="-127"/>
              <a:ea typeface="한컴 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8530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직사각형 170"/>
          <p:cNvSpPr/>
          <p:nvPr/>
        </p:nvSpPr>
        <p:spPr>
          <a:xfrm>
            <a:off x="196339" y="890075"/>
            <a:ext cx="6534662" cy="5328592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lvl="0" indent="-85725" algn="l">
              <a:spcBef>
                <a:spcPts val="600"/>
              </a:spcBef>
              <a:buSzTx/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6894488" y="890358"/>
            <a:ext cx="2750400" cy="5328309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lvl="0" indent="-85725" algn="l">
              <a:spcBef>
                <a:spcPts val="600"/>
              </a:spcBef>
              <a:buSzTx/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graphicFrame>
        <p:nvGraphicFramePr>
          <p:cNvPr id="201" name="표 2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782314"/>
              </p:ext>
            </p:extLst>
          </p:nvPr>
        </p:nvGraphicFramePr>
        <p:xfrm>
          <a:off x="6912000" y="892084"/>
          <a:ext cx="2721520" cy="181791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1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0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292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i="0" u="none" dirty="0">
                          <a:latin typeface="한컴 고딕" pitchFamily="2" charset="-127"/>
                          <a:ea typeface="한컴 고딕" pitchFamily="2" charset="-127"/>
                        </a:rPr>
                        <a:t>요약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00" b="0" i="0" spc="-50" baseline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0" marR="72000" marT="54000" marB="54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97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1050" b="1" u="sng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기업 채용자명단제출서 작성 화면</a:t>
                      </a:r>
                    </a:p>
                    <a:p>
                      <a:pPr algn="l" latinLnBrk="1"/>
                      <a:r>
                        <a:rPr lang="ko-KR" altLang="en-US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대표 사업장 현황</a:t>
                      </a:r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담당자 정보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u="none" baseline="0" dirty="0" err="1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채용자명단제출</a:t>
                      </a: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신청서 작성</a:t>
                      </a: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신규 채용자 등록 화면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2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사업연도 표기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사업연도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(2023, 2024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등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표기 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667709"/>
                  </a:ext>
                </a:extLst>
              </a:tr>
            </a:tbl>
          </a:graphicData>
        </a:graphic>
      </p:graphicFrame>
      <p:cxnSp>
        <p:nvCxnSpPr>
          <p:cNvPr id="222" name="직선 연결선 221"/>
          <p:cNvCxnSpPr/>
          <p:nvPr/>
        </p:nvCxnSpPr>
        <p:spPr>
          <a:xfrm>
            <a:off x="1056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연결선 222"/>
          <p:cNvCxnSpPr/>
          <p:nvPr/>
        </p:nvCxnSpPr>
        <p:spPr>
          <a:xfrm>
            <a:off x="1329805" y="6453336"/>
            <a:ext cx="1152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직선 연결선 223"/>
          <p:cNvCxnSpPr/>
          <p:nvPr/>
        </p:nvCxnSpPr>
        <p:spPr>
          <a:xfrm>
            <a:off x="25540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직선 연결선 224"/>
          <p:cNvCxnSpPr/>
          <p:nvPr/>
        </p:nvCxnSpPr>
        <p:spPr>
          <a:xfrm>
            <a:off x="3778205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연결선 225"/>
          <p:cNvCxnSpPr/>
          <p:nvPr/>
        </p:nvCxnSpPr>
        <p:spPr>
          <a:xfrm>
            <a:off x="5002341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연결선 226"/>
          <p:cNvCxnSpPr/>
          <p:nvPr/>
        </p:nvCxnSpPr>
        <p:spPr>
          <a:xfrm>
            <a:off x="6226477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연결선 227"/>
          <p:cNvCxnSpPr/>
          <p:nvPr/>
        </p:nvCxnSpPr>
        <p:spPr>
          <a:xfrm>
            <a:off x="7450613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연결선 228"/>
          <p:cNvCxnSpPr/>
          <p:nvPr/>
        </p:nvCxnSpPr>
        <p:spPr>
          <a:xfrm>
            <a:off x="867474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632520" y="159023"/>
            <a:ext cx="73019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809625" algn="l"/>
              </a:tabLst>
            </a:pPr>
            <a:r>
              <a:rPr lang="ko-KR" altLang="en-US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청년 일자리 창출 지원 사업 홈페이지 </a:t>
            </a:r>
            <a:r>
              <a:rPr lang="en-US" altLang="ko-KR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– </a:t>
            </a:r>
            <a:r>
              <a:rPr lang="ko-KR" altLang="en-US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채용자명단 목록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8781" y="159023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 2</a:t>
            </a:r>
            <a:endParaRPr lang="ko-KR" altLang="en-US" sz="24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75423AF4-B00F-405F-82A7-8DBAB147E0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464" y="1039880"/>
            <a:ext cx="5954411" cy="5028981"/>
          </a:xfrm>
          <a:prstGeom prst="rect">
            <a:avLst/>
          </a:prstGeom>
        </p:spPr>
      </p:pic>
      <p:sp>
        <p:nvSpPr>
          <p:cNvPr id="17" name="타원 16">
            <a:extLst>
              <a:ext uri="{FF2B5EF4-FFF2-40B4-BE49-F238E27FC236}">
                <a16:creationId xmlns:a16="http://schemas.microsoft.com/office/drawing/2014/main" id="{8292DC33-154B-4B9F-A4E0-2FAC8A7029B6}"/>
              </a:ext>
            </a:extLst>
          </p:cNvPr>
          <p:cNvSpPr/>
          <p:nvPr/>
        </p:nvSpPr>
        <p:spPr>
          <a:xfrm>
            <a:off x="5324914" y="4552536"/>
            <a:ext cx="225005" cy="21236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1</a:t>
            </a:r>
            <a:endParaRPr lang="ko-KR" altLang="en-US" sz="10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8" name="TextBox 24">
            <a:extLst>
              <a:ext uri="{FF2B5EF4-FFF2-40B4-BE49-F238E27FC236}">
                <a16:creationId xmlns:a16="http://schemas.microsoft.com/office/drawing/2014/main" id="{C50A8C7A-E764-41AC-B0EC-8DE122374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2479" y="4530725"/>
            <a:ext cx="643998" cy="255991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endParaRPr lang="ko-KR" altLang="en-US" b="1" dirty="0"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9" name="TextBox 24">
            <a:extLst>
              <a:ext uri="{FF2B5EF4-FFF2-40B4-BE49-F238E27FC236}">
                <a16:creationId xmlns:a16="http://schemas.microsoft.com/office/drawing/2014/main" id="{C2AD773E-04F6-4A9B-8E06-9CC17E348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910" y="4518045"/>
            <a:ext cx="481133" cy="255991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endParaRPr lang="ko-KR" altLang="en-US" b="1" dirty="0"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0" name="타원 19">
            <a:extLst>
              <a:ext uri="{FF2B5EF4-FFF2-40B4-BE49-F238E27FC236}">
                <a16:creationId xmlns:a16="http://schemas.microsoft.com/office/drawing/2014/main" id="{43FAF517-F457-4A4D-8C61-2D2FAE004B8A}"/>
              </a:ext>
            </a:extLst>
          </p:cNvPr>
          <p:cNvSpPr/>
          <p:nvPr/>
        </p:nvSpPr>
        <p:spPr>
          <a:xfrm>
            <a:off x="738546" y="4831056"/>
            <a:ext cx="225005" cy="21236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2</a:t>
            </a:r>
            <a:endParaRPr lang="ko-KR" altLang="en-US" sz="10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43618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직사각형 170"/>
          <p:cNvSpPr/>
          <p:nvPr/>
        </p:nvSpPr>
        <p:spPr>
          <a:xfrm>
            <a:off x="196339" y="890075"/>
            <a:ext cx="6534662" cy="5328592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lvl="0" indent="-85725" algn="l">
              <a:spcBef>
                <a:spcPts val="600"/>
              </a:spcBef>
              <a:buSzTx/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6894488" y="890358"/>
            <a:ext cx="2750400" cy="5328309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lvl="0" indent="-85725" algn="l">
              <a:spcBef>
                <a:spcPts val="600"/>
              </a:spcBef>
              <a:buSzTx/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graphicFrame>
        <p:nvGraphicFramePr>
          <p:cNvPr id="201" name="표 200"/>
          <p:cNvGraphicFramePr>
            <a:graphicFrameLocks noGrp="1"/>
          </p:cNvGraphicFramePr>
          <p:nvPr/>
        </p:nvGraphicFramePr>
        <p:xfrm>
          <a:off x="6912000" y="892084"/>
          <a:ext cx="2721520" cy="188517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1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0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292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i="0" u="none" dirty="0">
                          <a:latin typeface="한컴 고딕" pitchFamily="2" charset="-127"/>
                          <a:ea typeface="한컴 고딕" pitchFamily="2" charset="-127"/>
                        </a:rPr>
                        <a:t>요약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00" b="0" i="0" spc="-50" baseline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0" marR="72000" marT="54000" marB="54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97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1050" b="1" u="sng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기업 채용자명단제출서 작성 화면</a:t>
                      </a:r>
                    </a:p>
                    <a:p>
                      <a:pPr algn="l" latinLnBrk="1"/>
                      <a:r>
                        <a:rPr lang="ko-KR" altLang="en-US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대표 사업장 현황</a:t>
                      </a:r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담당자 정보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대표 사업장 현황</a:t>
                      </a: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참여신청서 대표 사업장 현황 정보 제공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i="0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담당자 정보</a:t>
                      </a:r>
                      <a:endParaRPr lang="en-US" altLang="ko-KR" sz="1050" b="1" i="0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i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참여신청서 담당자 정보 제공</a:t>
                      </a:r>
                      <a:endParaRPr lang="en-US" altLang="ko-KR" sz="950" b="1" i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22" name="직선 연결선 221"/>
          <p:cNvCxnSpPr/>
          <p:nvPr/>
        </p:nvCxnSpPr>
        <p:spPr>
          <a:xfrm>
            <a:off x="1056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연결선 222"/>
          <p:cNvCxnSpPr/>
          <p:nvPr/>
        </p:nvCxnSpPr>
        <p:spPr>
          <a:xfrm>
            <a:off x="1329805" y="6453336"/>
            <a:ext cx="1152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직선 연결선 223"/>
          <p:cNvCxnSpPr/>
          <p:nvPr/>
        </p:nvCxnSpPr>
        <p:spPr>
          <a:xfrm>
            <a:off x="25540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직선 연결선 224"/>
          <p:cNvCxnSpPr/>
          <p:nvPr/>
        </p:nvCxnSpPr>
        <p:spPr>
          <a:xfrm>
            <a:off x="3778205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연결선 225"/>
          <p:cNvCxnSpPr/>
          <p:nvPr/>
        </p:nvCxnSpPr>
        <p:spPr>
          <a:xfrm>
            <a:off x="5002341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연결선 226"/>
          <p:cNvCxnSpPr/>
          <p:nvPr/>
        </p:nvCxnSpPr>
        <p:spPr>
          <a:xfrm>
            <a:off x="6226477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연결선 227"/>
          <p:cNvCxnSpPr/>
          <p:nvPr/>
        </p:nvCxnSpPr>
        <p:spPr>
          <a:xfrm>
            <a:off x="7450613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연결선 228"/>
          <p:cNvCxnSpPr/>
          <p:nvPr/>
        </p:nvCxnSpPr>
        <p:spPr>
          <a:xfrm>
            <a:off x="867474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632520" y="159023"/>
            <a:ext cx="89050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809625" algn="l"/>
              </a:tabLst>
            </a:pPr>
            <a:r>
              <a:rPr lang="ko-KR" altLang="en-US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청년 일자리 창출 지원 사업 홈페이지 </a:t>
            </a:r>
            <a:r>
              <a:rPr lang="en-US" altLang="ko-KR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– </a:t>
            </a:r>
            <a:r>
              <a:rPr lang="ko-KR" altLang="en-US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채용자명단제출서 작성</a:t>
            </a:r>
            <a:r>
              <a:rPr lang="en-US" altLang="ko-KR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(1)</a:t>
            </a:r>
            <a:endParaRPr lang="ko-KR" altLang="en-US" sz="2400" b="1" dirty="0">
              <a:solidFill>
                <a:schemeClr val="accent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8781" y="159023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 2</a:t>
            </a:r>
            <a:endParaRPr lang="ko-KR" altLang="en-US" sz="24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pic>
        <p:nvPicPr>
          <p:cNvPr id="2050" name="Picture 2" descr="C:\Users\Keis\Desktop\홈페이지 (참여신청서, 채용자명단제출서)\기업_채용자명단제출서1_사업장, 담당자 정보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1" y="980728"/>
            <a:ext cx="6336704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6156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직사각형 170"/>
          <p:cNvSpPr/>
          <p:nvPr/>
        </p:nvSpPr>
        <p:spPr>
          <a:xfrm>
            <a:off x="196339" y="890075"/>
            <a:ext cx="6534662" cy="5328592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lvl="0" indent="-85725" algn="l">
              <a:spcBef>
                <a:spcPts val="600"/>
              </a:spcBef>
              <a:buSzTx/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F9E82361-AE72-4E2A-8B7F-BD030463F8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416" y="958064"/>
            <a:ext cx="6160507" cy="5192614"/>
          </a:xfrm>
          <a:prstGeom prst="rect">
            <a:avLst/>
          </a:prstGeom>
        </p:spPr>
      </p:pic>
      <p:sp>
        <p:nvSpPr>
          <p:cNvPr id="170" name="직사각형 169"/>
          <p:cNvSpPr/>
          <p:nvPr/>
        </p:nvSpPr>
        <p:spPr>
          <a:xfrm>
            <a:off x="6894488" y="890358"/>
            <a:ext cx="2750400" cy="5328309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lvl="0" indent="-85725" algn="l">
              <a:spcBef>
                <a:spcPts val="600"/>
              </a:spcBef>
              <a:buSzTx/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graphicFrame>
        <p:nvGraphicFramePr>
          <p:cNvPr id="201" name="표 2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146123"/>
              </p:ext>
            </p:extLst>
          </p:nvPr>
        </p:nvGraphicFramePr>
        <p:xfrm>
          <a:off x="6912000" y="892083"/>
          <a:ext cx="2721520" cy="535228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1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0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8212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i="0" u="none" dirty="0">
                          <a:latin typeface="한컴 고딕" pitchFamily="2" charset="-127"/>
                          <a:ea typeface="한컴 고딕" pitchFamily="2" charset="-127"/>
                        </a:rPr>
                        <a:t>요약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00" b="0" i="0" spc="-50" baseline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0" marR="72000" marT="54000" marB="54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347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1050" b="1" u="sng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기업 채용자명단제출서 작성 화면</a:t>
                      </a:r>
                    </a:p>
                    <a:p>
                      <a:pPr algn="l" latinLnBrk="1"/>
                      <a:r>
                        <a:rPr lang="ko-KR" altLang="en-US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채용자 명단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94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사업장</a:t>
                      </a: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참여신청서 대표 사업장 및 관련 사업장 제공</a:t>
                      </a:r>
                      <a:endParaRPr lang="en-US" altLang="ko-KR" sz="950" b="1" u="none" baseline="0" dirty="0">
                        <a:solidFill>
                          <a:srgbClr val="FF0000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680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2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i="0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채용구분</a:t>
                      </a:r>
                      <a:endParaRPr lang="en-US" altLang="ko-KR" sz="950" b="1" i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정규직 채용 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: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채용일 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기간제 채용 후 정규직 전환 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: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채용일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정규직 전환일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3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년 초과 기간제 채용 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: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채용일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채용종료일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226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3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00" b="1" i="0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주 소정 근로시간</a:t>
                      </a:r>
                      <a:r>
                        <a:rPr lang="en-US" altLang="ko-KR" sz="1000" b="1" i="0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1000" b="1" i="0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월보수액</a:t>
                      </a:r>
                      <a:endParaRPr lang="en-US" altLang="ko-KR" sz="1000" b="1" i="0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00" b="1" i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근로시간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월보수액 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: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참여신청서 채용계획의 근로시간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월보수액을 채용자명단 내 근로시간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월보수액에 자동 설정</a:t>
                      </a:r>
                      <a:b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</a:b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채용계획의 근로시간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월보수액과 다르게 수정가능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</a:t>
                      </a:r>
                      <a:endParaRPr lang="en-US" altLang="ko-KR" sz="950" b="1" i="1" u="none" dirty="0">
                        <a:solidFill>
                          <a:srgbClr val="FF0000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432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4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i="0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취업애로 유형</a:t>
                      </a:r>
                      <a:endParaRPr lang="en-US" altLang="ko-KR" sz="1050" b="1" i="0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800" b="1" i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기업에서 해당하는 취업애로 유형을 선택</a:t>
                      </a:r>
                      <a:endParaRPr lang="en-US" altLang="ko-KR" sz="950" b="1" u="none" baseline="0" dirty="0">
                        <a:solidFill>
                          <a:srgbClr val="FF0000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※ 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시스템에서 선택한 항목에 대한 확인은 제공하지 않음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단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'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대량고용변동 신고 사업장에서 이직 후 최초 취업</a:t>
                      </a:r>
                      <a:r>
                        <a:rPr lang="en-US" altLang="ko-KR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'</a:t>
                      </a:r>
                      <a:r>
                        <a:rPr lang="ko-KR" altLang="en-US" sz="950" b="1" u="none" baseline="0" dirty="0">
                          <a:solidFill>
                            <a:srgbClr val="FF0000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의 경우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고용보험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DB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연결 방안 논의 중</a:t>
                      </a:r>
                      <a:endParaRPr lang="en-US" altLang="ko-KR" sz="950" b="1" i="1" u="none" dirty="0">
                        <a:solidFill>
                          <a:srgbClr val="FF0000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697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5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i="0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채용자명단 항목추가</a:t>
                      </a:r>
                      <a:endParaRPr lang="en-US" altLang="ko-KR" sz="800" b="1" i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채용자를 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2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명 이상 제출해야 하는 경우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항목추가 버튼을 누르면 채용자 정보를 추가로 작성할 수 있도록 채용자 명단 항목 추가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최대 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30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건까지 가능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</a:t>
                      </a:r>
                      <a:endParaRPr lang="en-US" altLang="ko-KR" sz="950" b="1" i="1" u="none" dirty="0">
                        <a:solidFill>
                          <a:srgbClr val="FF0000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222" name="직선 연결선 221"/>
          <p:cNvCxnSpPr/>
          <p:nvPr/>
        </p:nvCxnSpPr>
        <p:spPr>
          <a:xfrm>
            <a:off x="1056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연결선 222"/>
          <p:cNvCxnSpPr/>
          <p:nvPr/>
        </p:nvCxnSpPr>
        <p:spPr>
          <a:xfrm>
            <a:off x="1329805" y="6453336"/>
            <a:ext cx="1152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직선 연결선 223"/>
          <p:cNvCxnSpPr/>
          <p:nvPr/>
        </p:nvCxnSpPr>
        <p:spPr>
          <a:xfrm>
            <a:off x="25540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직선 연결선 224"/>
          <p:cNvCxnSpPr/>
          <p:nvPr/>
        </p:nvCxnSpPr>
        <p:spPr>
          <a:xfrm>
            <a:off x="3778205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연결선 225"/>
          <p:cNvCxnSpPr/>
          <p:nvPr/>
        </p:nvCxnSpPr>
        <p:spPr>
          <a:xfrm>
            <a:off x="5002341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연결선 226"/>
          <p:cNvCxnSpPr/>
          <p:nvPr/>
        </p:nvCxnSpPr>
        <p:spPr>
          <a:xfrm>
            <a:off x="6226477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연결선 227"/>
          <p:cNvCxnSpPr/>
          <p:nvPr/>
        </p:nvCxnSpPr>
        <p:spPr>
          <a:xfrm>
            <a:off x="7450613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연결선 228"/>
          <p:cNvCxnSpPr/>
          <p:nvPr/>
        </p:nvCxnSpPr>
        <p:spPr>
          <a:xfrm>
            <a:off x="867474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632520" y="159023"/>
            <a:ext cx="89050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809625" algn="l"/>
              </a:tabLst>
            </a:pPr>
            <a:r>
              <a:rPr lang="ko-KR" altLang="en-US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청년 일자리 창출 지원 사업 홈페이지 </a:t>
            </a:r>
            <a:r>
              <a:rPr lang="en-US" altLang="ko-KR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– </a:t>
            </a:r>
            <a:r>
              <a:rPr lang="ko-KR" altLang="en-US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채용자명단제출서 작성</a:t>
            </a:r>
            <a:r>
              <a:rPr lang="en-US" altLang="ko-KR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(2)</a:t>
            </a:r>
            <a:endParaRPr lang="ko-KR" altLang="en-US" sz="2400" b="1" dirty="0">
              <a:solidFill>
                <a:schemeClr val="accent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8781" y="159023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 2</a:t>
            </a:r>
            <a:endParaRPr lang="ko-KR" altLang="en-US" sz="24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grpSp>
        <p:nvGrpSpPr>
          <p:cNvPr id="18" name="그룹 17"/>
          <p:cNvGrpSpPr/>
          <p:nvPr/>
        </p:nvGrpSpPr>
        <p:grpSpPr>
          <a:xfrm>
            <a:off x="237890" y="1246630"/>
            <a:ext cx="3315675" cy="336312"/>
            <a:chOff x="4093015" y="4853607"/>
            <a:chExt cx="3182972" cy="342066"/>
          </a:xfrm>
        </p:grpSpPr>
        <p:sp>
          <p:nvSpPr>
            <p:cNvPr id="19" name="타원 18"/>
            <p:cNvSpPr/>
            <p:nvPr/>
          </p:nvSpPr>
          <p:spPr>
            <a:xfrm>
              <a:off x="4093015" y="4904418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50" b="1" dirty="0">
                  <a:solidFill>
                    <a:schemeClr val="bg1"/>
                  </a:solidFill>
                  <a:latin typeface="한컴 고딕" pitchFamily="2" charset="-127"/>
                  <a:ea typeface="한컴 고딕" pitchFamily="2" charset="-127"/>
                </a:rPr>
                <a:t>1</a:t>
              </a:r>
              <a:endParaRPr lang="ko-KR" altLang="en-US" sz="100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endParaRPr>
            </a:p>
          </p:txBody>
        </p:sp>
        <p:sp>
          <p:nvSpPr>
            <p:cNvPr id="20" name="TextBox 24"/>
            <p:cNvSpPr txBox="1">
              <a:spLocks noChangeArrowheads="1"/>
            </p:cNvSpPr>
            <p:nvPr/>
          </p:nvSpPr>
          <p:spPr bwMode="auto">
            <a:xfrm>
              <a:off x="4359391" y="4853607"/>
              <a:ext cx="2916596" cy="342066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eaLnBrk="1" hangingPunct="1"/>
              <a:endParaRPr lang="ko-KR" altLang="en-US" b="1" dirty="0">
                <a:latin typeface="한컴 고딕" pitchFamily="2" charset="-127"/>
                <a:ea typeface="한컴 고딕" pitchFamily="2" charset="-127"/>
              </a:endParaRPr>
            </a:p>
          </p:txBody>
        </p:sp>
      </p:grpSp>
      <p:sp>
        <p:nvSpPr>
          <p:cNvPr id="24" name="타원 23"/>
          <p:cNvSpPr/>
          <p:nvPr/>
        </p:nvSpPr>
        <p:spPr>
          <a:xfrm>
            <a:off x="237890" y="1827576"/>
            <a:ext cx="227911" cy="22533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2</a:t>
            </a:r>
            <a:endParaRPr lang="ko-KR" altLang="en-US" sz="10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19826" y="1619075"/>
            <a:ext cx="5357142" cy="1519881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endParaRPr lang="ko-KR" altLang="en-US" b="1" dirty="0"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7" name="타원 26"/>
          <p:cNvSpPr/>
          <p:nvPr/>
        </p:nvSpPr>
        <p:spPr>
          <a:xfrm>
            <a:off x="239098" y="3327297"/>
            <a:ext cx="225005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3</a:t>
            </a:r>
            <a:endParaRPr lang="ko-KR" altLang="en-US" sz="10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15371" y="3290075"/>
            <a:ext cx="5357142" cy="375994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endParaRPr lang="ko-KR" altLang="en-US" b="1" dirty="0"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19825" y="3709119"/>
            <a:ext cx="5352688" cy="597794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endParaRPr lang="ko-KR" altLang="en-US" b="1" dirty="0"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33" name="타원 32"/>
          <p:cNvSpPr/>
          <p:nvPr/>
        </p:nvSpPr>
        <p:spPr>
          <a:xfrm>
            <a:off x="4938231" y="5865170"/>
            <a:ext cx="225005" cy="23600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5</a:t>
            </a:r>
            <a:endParaRPr lang="ko-KR" altLang="en-US" sz="10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34" name="TextBox 24"/>
          <p:cNvSpPr txBox="1">
            <a:spLocks noChangeArrowheads="1"/>
          </p:cNvSpPr>
          <p:nvPr/>
        </p:nvSpPr>
        <p:spPr bwMode="auto">
          <a:xfrm>
            <a:off x="5244980" y="5882580"/>
            <a:ext cx="1195249" cy="201183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endParaRPr lang="ko-KR" altLang="en-US" b="1" dirty="0"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35" name="타원 34">
            <a:extLst>
              <a:ext uri="{FF2B5EF4-FFF2-40B4-BE49-F238E27FC236}">
                <a16:creationId xmlns:a16="http://schemas.microsoft.com/office/drawing/2014/main" id="{96640C1D-CC08-441C-AE11-66B5C37E7567}"/>
              </a:ext>
            </a:extLst>
          </p:cNvPr>
          <p:cNvSpPr/>
          <p:nvPr/>
        </p:nvSpPr>
        <p:spPr>
          <a:xfrm>
            <a:off x="237889" y="3767311"/>
            <a:ext cx="225005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4</a:t>
            </a:r>
            <a:endParaRPr lang="ko-KR" altLang="en-US" sz="10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83733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직사각형 170"/>
          <p:cNvSpPr/>
          <p:nvPr/>
        </p:nvSpPr>
        <p:spPr>
          <a:xfrm>
            <a:off x="196339" y="890075"/>
            <a:ext cx="6534662" cy="5328592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lvl="0" indent="-85725" algn="l">
              <a:spcBef>
                <a:spcPts val="600"/>
              </a:spcBef>
              <a:buSzTx/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6894488" y="890358"/>
            <a:ext cx="2750400" cy="5328309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lvl="0" indent="-85725" algn="l">
              <a:spcBef>
                <a:spcPts val="600"/>
              </a:spcBef>
              <a:buSzTx/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graphicFrame>
        <p:nvGraphicFramePr>
          <p:cNvPr id="201" name="표 2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524578"/>
              </p:ext>
            </p:extLst>
          </p:nvPr>
        </p:nvGraphicFramePr>
        <p:xfrm>
          <a:off x="6912000" y="892084"/>
          <a:ext cx="2721520" cy="143559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1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0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292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i="0" u="none" dirty="0">
                          <a:latin typeface="한컴 고딕" pitchFamily="2" charset="-127"/>
                          <a:ea typeface="한컴 고딕" pitchFamily="2" charset="-127"/>
                        </a:rPr>
                        <a:t>요약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00" b="0" i="0" spc="-50" baseline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0" marR="72000" marT="54000" marB="54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976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1050" b="1" u="sng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기업 채용자명단제출서 작성 화면</a:t>
                      </a:r>
                    </a:p>
                    <a:p>
                      <a:pPr algn="l" latinLnBrk="1"/>
                      <a:r>
                        <a:rPr lang="ko-KR" altLang="en-US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확인서</a:t>
                      </a:r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(</a:t>
                      </a:r>
                      <a:r>
                        <a:rPr lang="ko-KR" altLang="en-US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청년</a:t>
                      </a:r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)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확인서</a:t>
                      </a: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해당여부에 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“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예＂ 선택 필수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0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</a:t>
                      </a:r>
                      <a:r>
                        <a:rPr lang="ko-KR" altLang="en-US" sz="950" b="0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단</a:t>
                      </a:r>
                      <a:r>
                        <a:rPr lang="en-US" altLang="ko-KR" sz="950" b="0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</a:t>
                      </a:r>
                      <a:r>
                        <a:rPr lang="ko-KR" altLang="en-US" sz="9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⑧의 경우만 ＂</a:t>
                      </a:r>
                      <a:r>
                        <a:rPr lang="ko-KR" altLang="en-US" sz="95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아니오＂선택</a:t>
                      </a:r>
                      <a:r>
                        <a:rPr lang="ko-KR" altLang="en-US" sz="9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가능</a:t>
                      </a:r>
                      <a:endParaRPr lang="en-US" altLang="ko-KR" sz="950" b="0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22" name="직선 연결선 221"/>
          <p:cNvCxnSpPr/>
          <p:nvPr/>
        </p:nvCxnSpPr>
        <p:spPr>
          <a:xfrm>
            <a:off x="1056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연결선 222"/>
          <p:cNvCxnSpPr/>
          <p:nvPr/>
        </p:nvCxnSpPr>
        <p:spPr>
          <a:xfrm>
            <a:off x="1329805" y="6453336"/>
            <a:ext cx="1152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직선 연결선 223"/>
          <p:cNvCxnSpPr/>
          <p:nvPr/>
        </p:nvCxnSpPr>
        <p:spPr>
          <a:xfrm>
            <a:off x="25540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직선 연결선 224"/>
          <p:cNvCxnSpPr/>
          <p:nvPr/>
        </p:nvCxnSpPr>
        <p:spPr>
          <a:xfrm>
            <a:off x="3778205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연결선 225"/>
          <p:cNvCxnSpPr/>
          <p:nvPr/>
        </p:nvCxnSpPr>
        <p:spPr>
          <a:xfrm>
            <a:off x="5002341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연결선 226"/>
          <p:cNvCxnSpPr/>
          <p:nvPr/>
        </p:nvCxnSpPr>
        <p:spPr>
          <a:xfrm>
            <a:off x="6226477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연결선 227"/>
          <p:cNvCxnSpPr/>
          <p:nvPr/>
        </p:nvCxnSpPr>
        <p:spPr>
          <a:xfrm>
            <a:off x="7450613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연결선 228"/>
          <p:cNvCxnSpPr/>
          <p:nvPr/>
        </p:nvCxnSpPr>
        <p:spPr>
          <a:xfrm>
            <a:off x="867474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632520" y="159023"/>
            <a:ext cx="86180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809625" algn="l"/>
              </a:tabLst>
            </a:pPr>
            <a:r>
              <a:rPr lang="ko-KR" altLang="en-US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청년 일자리 창출 지원 사업 홈페이지 </a:t>
            </a:r>
            <a:r>
              <a:rPr lang="en-US" altLang="ko-KR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– </a:t>
            </a:r>
            <a:r>
              <a:rPr lang="ko-KR" altLang="en-US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채용자명단제출서 작성</a:t>
            </a:r>
            <a:r>
              <a:rPr lang="en-US" altLang="ko-KR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(3)</a:t>
            </a:r>
            <a:endParaRPr lang="ko-KR" altLang="en-US" sz="2400" b="1" dirty="0">
              <a:solidFill>
                <a:schemeClr val="accent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8781" y="159023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 2</a:t>
            </a:r>
            <a:endParaRPr lang="ko-KR" altLang="en-US" sz="24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6E14B6BE-60CB-42C0-86F3-9F9E661508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146" y="976818"/>
            <a:ext cx="5105048" cy="505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143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직사각형 170"/>
          <p:cNvSpPr/>
          <p:nvPr/>
        </p:nvSpPr>
        <p:spPr>
          <a:xfrm>
            <a:off x="196339" y="890075"/>
            <a:ext cx="6534662" cy="5328592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lvl="0" indent="-85725" algn="l">
              <a:spcBef>
                <a:spcPts val="600"/>
              </a:spcBef>
              <a:buSzTx/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6894488" y="890358"/>
            <a:ext cx="2750400" cy="5328309"/>
          </a:xfrm>
          <a:prstGeom prst="rect">
            <a:avLst/>
          </a:prstGeom>
          <a:solidFill>
            <a:srgbClr val="FDFDFD"/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5725" lvl="0" indent="-85725" algn="l">
              <a:spcBef>
                <a:spcPts val="600"/>
              </a:spcBef>
              <a:buSzTx/>
              <a:buFont typeface="Arial" pitchFamily="34" charset="0"/>
              <a:buChar char="•"/>
            </a:pPr>
            <a:endParaRPr lang="en-US" altLang="ko-KR" sz="1200" b="1" dirty="0">
              <a:solidFill>
                <a:prstClr val="black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graphicFrame>
        <p:nvGraphicFramePr>
          <p:cNvPr id="201" name="표 2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812751"/>
              </p:ext>
            </p:extLst>
          </p:nvPr>
        </p:nvGraphicFramePr>
        <p:xfrm>
          <a:off x="6912000" y="892083"/>
          <a:ext cx="2721520" cy="533030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1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0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0046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i="0" u="none" dirty="0">
                          <a:latin typeface="한컴 고딕" pitchFamily="2" charset="-127"/>
                          <a:ea typeface="한컴 고딕" pitchFamily="2" charset="-127"/>
                        </a:rPr>
                        <a:t>요약</a:t>
                      </a: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00" b="0" i="0" spc="-50" baseline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0" marR="72000" marT="54000" marB="54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639">
                <a:tc gridSpan="2">
                  <a:txBody>
                    <a:bodyPr/>
                    <a:lstStyle/>
                    <a:p>
                      <a:pPr algn="l" latinLnBrk="1"/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4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1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첨부서류</a:t>
                      </a:r>
                      <a:endParaRPr lang="en-US" altLang="ko-KR" sz="10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개인정보가 포함된 자료는 첨부할 수 없습니다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.</a:t>
                      </a: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0191"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첨부 서류</a:t>
                      </a:r>
                      <a:endParaRPr lang="en-US" altLang="ko-KR" sz="950" b="1" u="none" baseline="0" dirty="0">
                        <a:solidFill>
                          <a:srgbClr val="FF0000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228600" marR="0" lvl="0" indent="-22860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AutoNum type="arabicParenR"/>
                        <a:tabLst/>
                        <a:defRPr/>
                      </a:pPr>
                      <a:r>
                        <a:rPr lang="ko-KR" altLang="en-US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채용자 명단 제출서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2) </a:t>
                      </a:r>
                      <a:r>
                        <a:rPr lang="ko-KR" altLang="en-US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근로계약서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3) </a:t>
                      </a:r>
                      <a:r>
                        <a:rPr lang="ko-KR" altLang="en-US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사업주 확인서 </a:t>
                      </a:r>
                      <a:r>
                        <a:rPr lang="en-US" altLang="ko-KR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</a:t>
                      </a:r>
                      <a:r>
                        <a:rPr lang="ko-KR" altLang="en-US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채용자 명단 제출 시</a:t>
                      </a:r>
                      <a:r>
                        <a:rPr lang="en-US" altLang="ko-KR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4) </a:t>
                      </a:r>
                      <a:r>
                        <a:rPr lang="ko-KR" altLang="en-US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최종 학력에 대한 자기 확인서 </a:t>
                      </a:r>
                      <a:r>
                        <a:rPr lang="en-US" altLang="ko-KR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&amp; </a:t>
                      </a:r>
                      <a:r>
                        <a:rPr lang="ko-KR" altLang="en-US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최종학교 졸업증명서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5) </a:t>
                      </a:r>
                      <a:r>
                        <a:rPr lang="ko-KR" altLang="en-US" sz="950" b="1" u="none" baseline="0" dirty="0" err="1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사업자등록사실여부증명서</a:t>
                      </a:r>
                      <a:r>
                        <a:rPr lang="en-US" altLang="ko-KR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</a:t>
                      </a:r>
                      <a:r>
                        <a:rPr lang="ko-KR" altLang="en-US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청년</a:t>
                      </a:r>
                      <a:r>
                        <a:rPr lang="en-US" altLang="ko-KR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 (</a:t>
                      </a:r>
                      <a:r>
                        <a:rPr lang="ko-KR" altLang="en-US" sz="950" b="1" u="none" baseline="0" dirty="0" err="1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발급처</a:t>
                      </a:r>
                      <a:r>
                        <a:rPr lang="en-US" altLang="ko-KR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: </a:t>
                      </a:r>
                      <a:r>
                        <a:rPr lang="ko-KR" altLang="en-US" sz="950" b="1" u="none" baseline="0" dirty="0" err="1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홈택스</a:t>
                      </a:r>
                      <a:r>
                        <a:rPr lang="en-US" altLang="ko-KR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&gt; </a:t>
                      </a:r>
                      <a:r>
                        <a:rPr lang="ko-KR" altLang="en-US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로그인 </a:t>
                      </a:r>
                      <a:r>
                        <a:rPr lang="en-US" altLang="ko-KR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&gt; </a:t>
                      </a:r>
                      <a:r>
                        <a:rPr lang="ko-KR" altLang="en-US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국세증명</a:t>
                      </a:r>
                      <a:r>
                        <a:rPr lang="en-US" altLang="ko-KR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·</a:t>
                      </a:r>
                      <a:r>
                        <a:rPr lang="ko-KR" altLang="en-US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사업자등록</a:t>
                      </a:r>
                      <a:r>
                        <a:rPr lang="en-US" altLang="ko-KR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·</a:t>
                      </a:r>
                      <a:r>
                        <a:rPr lang="ko-KR" altLang="en-US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세금관련 신청</a:t>
                      </a:r>
                      <a:r>
                        <a:rPr lang="en-US" altLang="ko-KR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/</a:t>
                      </a:r>
                      <a:r>
                        <a:rPr lang="ko-KR" altLang="en-US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신고 </a:t>
                      </a:r>
                      <a:r>
                        <a:rPr lang="en-US" altLang="ko-KR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&gt; </a:t>
                      </a:r>
                      <a:r>
                        <a:rPr lang="ko-KR" altLang="en-US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사실확인 후 발급 증명</a:t>
                      </a:r>
                      <a:r>
                        <a:rPr lang="en-US" altLang="ko-KR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&gt; </a:t>
                      </a:r>
                      <a:r>
                        <a:rPr lang="ko-KR" altLang="en-US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사업자등록사실여부 클릭</a:t>
                      </a:r>
                      <a:r>
                        <a:rPr lang="en-US" altLang="ko-KR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6) </a:t>
                      </a:r>
                      <a:r>
                        <a:rPr lang="ko-KR" altLang="en-US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개인정보 수집</a:t>
                      </a:r>
                      <a:r>
                        <a:rPr lang="en-US" altLang="ko-KR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·</a:t>
                      </a:r>
                      <a:r>
                        <a:rPr lang="ko-KR" altLang="en-US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이용</a:t>
                      </a:r>
                      <a:r>
                        <a:rPr lang="en-US" altLang="ko-KR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·</a:t>
                      </a:r>
                      <a:r>
                        <a:rPr lang="ko-KR" altLang="en-US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제공 및 고유 식별정보 처리에 관한 동의서 </a:t>
                      </a:r>
                      <a:r>
                        <a:rPr lang="en-US" altLang="ko-KR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</a:t>
                      </a:r>
                      <a:r>
                        <a:rPr lang="ko-KR" altLang="en-US" sz="950" b="1" u="none" baseline="0" dirty="0" err="1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청년용</a:t>
                      </a:r>
                      <a:r>
                        <a:rPr lang="en-US" altLang="ko-KR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</a:t>
                      </a: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492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u="none" dirty="0">
                          <a:latin typeface="한컴 고딕" pitchFamily="2" charset="-127"/>
                          <a:ea typeface="한컴 고딕" pitchFamily="2" charset="-127"/>
                        </a:rPr>
                        <a:t>2</a:t>
                      </a:r>
                      <a:endParaRPr lang="ko-KR" altLang="en-US" sz="1050" b="1" u="none" dirty="0"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99060" marR="99060" marT="54000" marB="54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100" b="1" i="0" u="none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명단제출</a:t>
                      </a:r>
                      <a:endParaRPr lang="en-US" altLang="ko-KR" sz="1100" b="1" i="0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050" b="1" i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필수항목</a:t>
                      </a:r>
                      <a:r>
                        <a:rPr lang="en-US" altLang="ko-KR" sz="950" b="1" u="none" baseline="0" dirty="0">
                          <a:solidFill>
                            <a:srgbClr val="3333FF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(*)</a:t>
                      </a:r>
                      <a:r>
                        <a:rPr lang="ko-KR" altLang="en-US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이 모두 작성된 경우 제출 가능</a:t>
                      </a:r>
                      <a:r>
                        <a:rPr lang="en-US" altLang="ko-KR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</a:t>
                      </a:r>
                      <a:r>
                        <a:rPr lang="ko-KR" altLang="en-US" sz="950" b="1" u="none" baseline="0" dirty="0" err="1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채용자명단제출기간</a:t>
                      </a:r>
                      <a:r>
                        <a:rPr lang="ko-KR" altLang="en-US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 내에만 가능</a:t>
                      </a:r>
                      <a:r>
                        <a:rPr lang="en-US" altLang="ko-KR" sz="950" b="1" u="none" baseline="0" dirty="0">
                          <a:solidFill>
                            <a:schemeClr val="tx1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동일한 사업주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(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참여신청서 내 사업주 정보 기준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)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가 기 제출한 청년은 제출 불가</a:t>
                      </a:r>
                      <a:endParaRPr lang="en-US" altLang="ko-KR" sz="950" b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채용일이 사업연도 이내인 경우만 제출 가능</a:t>
                      </a:r>
                      <a:endParaRPr lang="en-US" altLang="ko-KR" sz="950" b="1" i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15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세 미만</a:t>
                      </a: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, 39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세 초과인 경우 제출 불가</a:t>
                      </a:r>
                      <a:endParaRPr lang="en-US" altLang="ko-KR" sz="950" b="1" i="1" u="none" baseline="0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∙ </a:t>
                      </a:r>
                      <a:r>
                        <a:rPr lang="ko-KR" altLang="en-US" sz="950" b="1" u="none" baseline="0" dirty="0">
                          <a:solidFill>
                            <a:prstClr val="black"/>
                          </a:solidFill>
                          <a:latin typeface="한컴 고딕" pitchFamily="2" charset="-127"/>
                          <a:ea typeface="한컴 고딕" pitchFamily="2" charset="-127"/>
                        </a:rPr>
                        <a:t>채용예정인원을 초과한 경우 제출 불가</a:t>
                      </a:r>
                      <a:endParaRPr lang="en-US" altLang="ko-KR" sz="950" b="1" i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950" b="1" i="1" u="none" dirty="0">
                        <a:solidFill>
                          <a:prstClr val="black"/>
                        </a:solidFill>
                        <a:latin typeface="한컴 고딕" pitchFamily="2" charset="-127"/>
                        <a:ea typeface="한컴 고딕" pitchFamily="2" charset="-127"/>
                      </a:endParaRPr>
                    </a:p>
                  </a:txBody>
                  <a:tcPr marL="72000" marR="72000" marT="54000" marB="54000">
                    <a:lnL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222" name="직선 연결선 221"/>
          <p:cNvCxnSpPr/>
          <p:nvPr/>
        </p:nvCxnSpPr>
        <p:spPr>
          <a:xfrm>
            <a:off x="1056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연결선 222"/>
          <p:cNvCxnSpPr/>
          <p:nvPr/>
        </p:nvCxnSpPr>
        <p:spPr>
          <a:xfrm>
            <a:off x="1329805" y="6453336"/>
            <a:ext cx="1152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직선 연결선 223"/>
          <p:cNvCxnSpPr/>
          <p:nvPr/>
        </p:nvCxnSpPr>
        <p:spPr>
          <a:xfrm>
            <a:off x="255406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직선 연결선 224"/>
          <p:cNvCxnSpPr/>
          <p:nvPr/>
        </p:nvCxnSpPr>
        <p:spPr>
          <a:xfrm>
            <a:off x="3778205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연결선 225"/>
          <p:cNvCxnSpPr/>
          <p:nvPr/>
        </p:nvCxnSpPr>
        <p:spPr>
          <a:xfrm>
            <a:off x="5002341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연결선 226"/>
          <p:cNvCxnSpPr/>
          <p:nvPr/>
        </p:nvCxnSpPr>
        <p:spPr>
          <a:xfrm>
            <a:off x="6226477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그림 2">
            <a:extLst>
              <a:ext uri="{FF2B5EF4-FFF2-40B4-BE49-F238E27FC236}">
                <a16:creationId xmlns:a16="http://schemas.microsoft.com/office/drawing/2014/main" id="{22C670D9-BE90-4C8F-B7DC-5636FFEFF9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0548" y="3136962"/>
            <a:ext cx="2543175" cy="400050"/>
          </a:xfrm>
          <a:prstGeom prst="rect">
            <a:avLst/>
          </a:prstGeom>
        </p:spPr>
      </p:pic>
      <p:cxnSp>
        <p:nvCxnSpPr>
          <p:cNvPr id="228" name="직선 연결선 227"/>
          <p:cNvCxnSpPr/>
          <p:nvPr/>
        </p:nvCxnSpPr>
        <p:spPr>
          <a:xfrm>
            <a:off x="7450613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연결선 228"/>
          <p:cNvCxnSpPr/>
          <p:nvPr/>
        </p:nvCxnSpPr>
        <p:spPr>
          <a:xfrm>
            <a:off x="8674749" y="6453336"/>
            <a:ext cx="1152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632520" y="159023"/>
            <a:ext cx="87976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809625" algn="l"/>
              </a:tabLst>
            </a:pPr>
            <a:r>
              <a:rPr lang="ko-KR" altLang="en-US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청년 일자리 창출 지원 사업 홈페이지 </a:t>
            </a:r>
            <a:r>
              <a:rPr lang="en-US" altLang="ko-KR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– </a:t>
            </a:r>
            <a:r>
              <a:rPr lang="ko-KR" altLang="en-US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채용자명단제출서 작성</a:t>
            </a:r>
            <a:r>
              <a:rPr lang="en-US" altLang="ko-KR" sz="2400" b="1" dirty="0">
                <a:solidFill>
                  <a:schemeClr val="accent1"/>
                </a:solidFill>
                <a:latin typeface="한컴 고딕" pitchFamily="2" charset="-127"/>
                <a:ea typeface="한컴 고딕" pitchFamily="2" charset="-127"/>
              </a:rPr>
              <a:t>(4)</a:t>
            </a:r>
            <a:endParaRPr lang="ko-KR" altLang="en-US" sz="2400" b="1" dirty="0">
              <a:solidFill>
                <a:schemeClr val="accent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8781" y="159023"/>
            <a:ext cx="445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 2</a:t>
            </a:r>
            <a:endParaRPr lang="ko-KR" altLang="en-US" sz="24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F892F145-97B4-457D-B1A7-90038F614A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8100" y="1760395"/>
            <a:ext cx="6231140" cy="1184411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ADE452D-BF39-4B7A-BE02-626DFF159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4466" y="3214193"/>
            <a:ext cx="792088" cy="234669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endParaRPr lang="ko-KR" altLang="en-US" b="1" dirty="0"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D19FE61-471E-4121-9637-3212B40FC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591" y="2032930"/>
            <a:ext cx="6159132" cy="726448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endParaRPr lang="ko-KR" altLang="en-US" b="1" dirty="0"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0" name="타원 19">
            <a:extLst>
              <a:ext uri="{FF2B5EF4-FFF2-40B4-BE49-F238E27FC236}">
                <a16:creationId xmlns:a16="http://schemas.microsoft.com/office/drawing/2014/main" id="{BBCAFEB6-F209-4AD0-A93C-FFF8D71D70A2}"/>
              </a:ext>
            </a:extLst>
          </p:cNvPr>
          <p:cNvSpPr/>
          <p:nvPr/>
        </p:nvSpPr>
        <p:spPr>
          <a:xfrm>
            <a:off x="1217302" y="1770533"/>
            <a:ext cx="225005" cy="21236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1</a:t>
            </a:r>
            <a:endParaRPr lang="ko-KR" altLang="en-US" sz="10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  <p:sp>
        <p:nvSpPr>
          <p:cNvPr id="22" name="타원 21">
            <a:extLst>
              <a:ext uri="{FF2B5EF4-FFF2-40B4-BE49-F238E27FC236}">
                <a16:creationId xmlns:a16="http://schemas.microsoft.com/office/drawing/2014/main" id="{624A68B6-BB81-4E2E-B6DF-C062FD096C8A}"/>
              </a:ext>
            </a:extLst>
          </p:cNvPr>
          <p:cNvSpPr/>
          <p:nvPr/>
        </p:nvSpPr>
        <p:spPr>
          <a:xfrm>
            <a:off x="3770061" y="3237361"/>
            <a:ext cx="225005" cy="21236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schemeClr val="bg1"/>
                </a:solidFill>
                <a:latin typeface="한컴 고딕" pitchFamily="2" charset="-127"/>
                <a:ea typeface="한컴 고딕" pitchFamily="2" charset="-127"/>
              </a:rPr>
              <a:t>2</a:t>
            </a:r>
            <a:endParaRPr lang="ko-KR" altLang="en-US" sz="1000" b="1" dirty="0">
              <a:solidFill>
                <a:schemeClr val="bg1"/>
              </a:solidFill>
              <a:latin typeface="한컴 고딕" pitchFamily="2" charset="-127"/>
              <a:ea typeface="한컴 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15306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2700EBE3-5B30-9669-8692-96E95A9279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57" y="348047"/>
            <a:ext cx="7914286" cy="61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897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624A075A-2AC7-D258-7C01-2C6E2177F0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945" y="1728100"/>
            <a:ext cx="8128110" cy="340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094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accent1">
            <a:shade val="2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rgbClr val="FF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462</Words>
  <Application>Microsoft Office PowerPoint</Application>
  <PresentationFormat>A4 용지(210x297mm)</PresentationFormat>
  <Paragraphs>101</Paragraphs>
  <Slides>8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3" baseType="lpstr">
      <vt:lpstr>나눔고딕</vt:lpstr>
      <vt:lpstr>맑은 고딕</vt:lpstr>
      <vt:lpstr>한컴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Keis</dc:creator>
  <cp:lastModifiedBy>제영 연</cp:lastModifiedBy>
  <cp:revision>2421</cp:revision>
  <dcterms:modified xsi:type="dcterms:W3CDTF">2024-01-26T06:11:51Z</dcterms:modified>
  <cp:version/>
</cp:coreProperties>
</file>